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67" r:id="rId3"/>
    <p:sldId id="257" r:id="rId4"/>
    <p:sldId id="268" r:id="rId5"/>
    <p:sldId id="269" r:id="rId6"/>
    <p:sldId id="270" r:id="rId7"/>
    <p:sldId id="258" r:id="rId8"/>
    <p:sldId id="271" r:id="rId9"/>
    <p:sldId id="272" r:id="rId10"/>
    <p:sldId id="273" r:id="rId11"/>
    <p:sldId id="274" r:id="rId1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5274" autoAdjust="0"/>
  </p:normalViewPr>
  <p:slideViewPr>
    <p:cSldViewPr>
      <p:cViewPr>
        <p:scale>
          <a:sx n="81" d="100"/>
          <a:sy n="81" d="100"/>
        </p:scale>
        <p:origin x="-210" y="204"/>
      </p:cViewPr>
      <p:guideLst>
        <p:guide orient="horz" pos="2160"/>
        <p:guide pos="3839"/>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9/23/2014</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9/23/2014</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a:t>Click to edit Master title style</a:t>
            </a: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a:t>Click to edit Master subtitle style</a:t>
            </a: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a:t>Click to edit Master title style</a:t>
            </a: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9AFE8FB1-0A7A-443E-AAF7-31D4FA1AA312}" type="datetimeFigureOut">
              <a:rPr lang="en-US"/>
              <a:t>9/23/2014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a:t>Click to edit Master title style</a:t>
            </a: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9AFE8FB1-0A7A-443E-AAF7-31D4FA1AA312}" type="datetimeFigureOut">
              <a:rPr lang="en-US"/>
              <a:t>9/23/2014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a:t>Click to edit Master title style</a:t>
            </a: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9AFE8FB1-0A7A-443E-AAF7-31D4FA1AA312}" type="datetimeFigureOut">
              <a:rPr lang="en-US"/>
              <a:t>9/23/2014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a:t>Click to edit Master title style</a:t>
            </a: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9/23/2014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a:t>Click to edit Master title style</a:t>
            </a: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Date Placeholder 4"/>
          <p:cNvSpPr>
            <a:spLocks noGrp="1"/>
          </p:cNvSpPr>
          <p:nvPr>
            <p:ph type="dt" sz="half" idx="10"/>
          </p:nvPr>
        </p:nvSpPr>
        <p:spPr/>
        <p:txBody>
          <a:bodyPr/>
          <a:lstStyle/>
          <a:p>
            <a:fld id="{9AFE8FB1-0A7A-443E-AAF7-31D4FA1AA312}" type="datetimeFigureOut">
              <a:rPr lang="en-US"/>
              <a:t>9/23/2014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a:t>Click to edit Master title style</a:t>
            </a: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7" name="Date Placeholder 6"/>
          <p:cNvSpPr>
            <a:spLocks noGrp="1"/>
          </p:cNvSpPr>
          <p:nvPr>
            <p:ph type="dt" sz="half" idx="10"/>
          </p:nvPr>
        </p:nvSpPr>
        <p:spPr/>
        <p:txBody>
          <a:bodyPr/>
          <a:lstStyle/>
          <a:p>
            <a:fld id="{9AFE8FB1-0A7A-443E-AAF7-31D4FA1AA312}" type="datetimeFigureOut">
              <a:rPr lang="en-US"/>
              <a:t>9/23/2014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a:t>Click to edit Master title style</a:t>
            </a:r>
          </a:p>
        </p:txBody>
      </p:sp>
      <p:sp>
        <p:nvSpPr>
          <p:cNvPr id="3" name="Date Placeholder 2"/>
          <p:cNvSpPr>
            <a:spLocks noGrp="1"/>
          </p:cNvSpPr>
          <p:nvPr>
            <p:ph type="dt" sz="half" idx="10"/>
          </p:nvPr>
        </p:nvSpPr>
        <p:spPr/>
        <p:txBody>
          <a:bodyPr/>
          <a:lstStyle/>
          <a:p>
            <a:fld id="{9AFE8FB1-0A7A-443E-AAF7-31D4FA1AA312}" type="datetimeFigureOut">
              <a:rPr lang="en-US"/>
              <a:t>9/23/2014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9/23/2014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a:t>Click to edit Master title style</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9/23/2014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a:t>Click to edit Master title style</a:t>
            </a: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a:t>Click icon to add picture</a:t>
            </a: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9/23/2014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a:t>Click to edit Master title style</a:t>
            </a: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dirty="0"/>
              <a:t>Click to edit Master text styles</a:t>
            </a:r>
          </a:p>
          <a:p>
            <a:pPr lvl="1"/>
            <a:r>
              <a:rPr dirty="0"/>
              <a:t>Second level</a:t>
            </a:r>
          </a:p>
          <a:p>
            <a:pPr lvl="2"/>
            <a:r>
              <a:rPr dirty="0"/>
              <a:t>Third level</a:t>
            </a:r>
          </a:p>
          <a:p>
            <a:pPr lvl="3"/>
            <a:r>
              <a:rPr dirty="0"/>
              <a:t>Fourth level</a:t>
            </a:r>
          </a:p>
          <a:p>
            <a:pPr lvl="4"/>
            <a:r>
              <a:rPr dirty="0"/>
              <a:t>Fifth </a:t>
            </a:r>
            <a:r>
              <a:rPr dirty="0" smtClean="0"/>
              <a:t>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9/23/2014</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www.p21.org/news-events/p21blog/1097-teaching-critical-thinking-skills-through-project-based-learnin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www.p21.org/news-events/p21blog/1097-teaching-critical-thinking-skills-through-project-based-learnin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6.x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Corbel" panose="020B0503020204020204" pitchFamily="34" charset="0"/>
              </a:rPr>
              <a:t>Teaching Critical Thinking Through Project Based Learning</a:t>
            </a:r>
            <a:endParaRPr lang="en-US" dirty="0">
              <a:latin typeface="Corbel" panose="020B0503020204020204" pitchFamily="34" charset="0"/>
            </a:endParaRPr>
          </a:p>
        </p:txBody>
      </p:sp>
      <p:sp>
        <p:nvSpPr>
          <p:cNvPr id="3" name="Subtitle 2"/>
          <p:cNvSpPr>
            <a:spLocks noGrp="1"/>
          </p:cNvSpPr>
          <p:nvPr>
            <p:ph type="subTitle" idx="1"/>
          </p:nvPr>
        </p:nvSpPr>
        <p:spPr>
          <a:xfrm>
            <a:off x="1522413" y="5105400"/>
            <a:ext cx="9143999" cy="1219200"/>
          </a:xfrm>
        </p:spPr>
        <p:txBody>
          <a:bodyPr>
            <a:normAutofit/>
          </a:bodyPr>
          <a:lstStyle/>
          <a:p>
            <a:r>
              <a:rPr lang="en-US" sz="2000" dirty="0" smtClean="0"/>
              <a:t>All notes taken from the article: </a:t>
            </a:r>
          </a:p>
          <a:p>
            <a:r>
              <a:rPr lang="en-US" sz="2000" i="1" dirty="0" smtClean="0"/>
              <a:t>Teaching Critical Thinking Through Project Based Learning</a:t>
            </a:r>
            <a:r>
              <a:rPr lang="en-US" sz="2000" dirty="0" smtClean="0"/>
              <a:t> </a:t>
            </a:r>
          </a:p>
          <a:p>
            <a:r>
              <a:rPr lang="en-US" sz="2000" dirty="0" smtClean="0"/>
              <a:t>By: John </a:t>
            </a:r>
            <a:r>
              <a:rPr lang="en-US" sz="2000" dirty="0" err="1" smtClean="0"/>
              <a:t>Mergendoller</a:t>
            </a:r>
            <a:endParaRPr lang="en-US" sz="2000" dirty="0" smtClean="0"/>
          </a:p>
          <a:p>
            <a:r>
              <a:rPr lang="en-US" sz="1500" dirty="0">
                <a:hlinkClick r:id="rId2"/>
              </a:rPr>
              <a:t>http://www.p21.org/news-events/p21blog/1097-teaching-critical-thinking-skills-through-project-based-learning</a:t>
            </a:r>
            <a:endParaRPr lang="en-US" sz="1500" dirty="0"/>
          </a:p>
          <a:p>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Does PBL Teach Critical Thinking?</a:t>
            </a:r>
            <a:endParaRPr lang="en-US" dirty="0"/>
          </a:p>
        </p:txBody>
      </p:sp>
      <p:pic>
        <p:nvPicPr>
          <p:cNvPr id="7170" name="Picture 2" descr="C:\Users\barnesc\AppData\Local\Microsoft\Windows\Temporary Internet Files\Content.IE5\382T189W\MC90043440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8412" y="1981200"/>
            <a:ext cx="3048000" cy="427004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31812" y="2180492"/>
            <a:ext cx="2590800" cy="3970318"/>
          </a:xfrm>
          <a:prstGeom prst="rect">
            <a:avLst/>
          </a:prstGeom>
          <a:noFill/>
        </p:spPr>
        <p:txBody>
          <a:bodyPr wrap="square" rtlCol="0">
            <a:spAutoFit/>
          </a:bodyPr>
          <a:lstStyle/>
          <a:p>
            <a:pPr>
              <a:lnSpc>
                <a:spcPct val="90000"/>
              </a:lnSpc>
            </a:pPr>
            <a:r>
              <a:rPr lang="en-US" sz="2000" dirty="0"/>
              <a:t>I</a:t>
            </a:r>
            <a:r>
              <a:rPr lang="en-US" sz="2000" dirty="0" smtClean="0"/>
              <a:t>t </a:t>
            </a:r>
            <a:r>
              <a:rPr lang="en-US" sz="2000" dirty="0"/>
              <a:t>can, but a project has to be structured with critical thinking as a </a:t>
            </a:r>
            <a:r>
              <a:rPr lang="en-US" sz="2000" dirty="0" smtClean="0"/>
              <a:t>goal!</a:t>
            </a:r>
          </a:p>
          <a:p>
            <a:pPr>
              <a:lnSpc>
                <a:spcPct val="90000"/>
              </a:lnSpc>
            </a:pPr>
            <a:r>
              <a:rPr lang="en-US" sz="2000" dirty="0" smtClean="0"/>
              <a:t> </a:t>
            </a:r>
          </a:p>
          <a:p>
            <a:pPr>
              <a:lnSpc>
                <a:spcPct val="90000"/>
              </a:lnSpc>
            </a:pPr>
            <a:r>
              <a:rPr lang="en-US" sz="2000" dirty="0" smtClean="0"/>
              <a:t>Simply </a:t>
            </a:r>
            <a:r>
              <a:rPr lang="en-US" sz="2000" dirty="0"/>
              <a:t>putting students together to design something, or build something, or research something will not necessarily lead students to develop critical thinking </a:t>
            </a:r>
            <a:endParaRPr lang="en-US" sz="2000" dirty="0"/>
          </a:p>
        </p:txBody>
      </p:sp>
      <p:sp>
        <p:nvSpPr>
          <p:cNvPr id="9" name="TextBox 8"/>
          <p:cNvSpPr txBox="1"/>
          <p:nvPr/>
        </p:nvSpPr>
        <p:spPr>
          <a:xfrm>
            <a:off x="7694612" y="2286000"/>
            <a:ext cx="3473209" cy="3693319"/>
          </a:xfrm>
          <a:prstGeom prst="rect">
            <a:avLst/>
          </a:prstGeom>
          <a:noFill/>
        </p:spPr>
        <p:txBody>
          <a:bodyPr wrap="square" rtlCol="0">
            <a:spAutoFit/>
          </a:bodyPr>
          <a:lstStyle/>
          <a:p>
            <a:pPr>
              <a:lnSpc>
                <a:spcPct val="90000"/>
              </a:lnSpc>
            </a:pPr>
            <a:r>
              <a:rPr lang="en-US" sz="2000" dirty="0"/>
              <a:t>For critical thinking to occur, projects have to be structured to demand deliberate, reflective </a:t>
            </a:r>
            <a:r>
              <a:rPr lang="en-US" sz="2000" dirty="0" smtClean="0"/>
              <a:t>thought. </a:t>
            </a:r>
          </a:p>
          <a:p>
            <a:pPr>
              <a:lnSpc>
                <a:spcPct val="90000"/>
              </a:lnSpc>
            </a:pPr>
            <a:endParaRPr lang="en-US" sz="2000" dirty="0"/>
          </a:p>
          <a:p>
            <a:pPr>
              <a:lnSpc>
                <a:spcPct val="90000"/>
              </a:lnSpc>
            </a:pPr>
            <a:r>
              <a:rPr lang="en-US" sz="2000" dirty="0"/>
              <a:t>S</a:t>
            </a:r>
            <a:r>
              <a:rPr lang="en-US" sz="2000" dirty="0" smtClean="0"/>
              <a:t>tudents </a:t>
            </a:r>
            <a:r>
              <a:rPr lang="en-US" sz="2000" dirty="0"/>
              <a:t>have to be shown examples of what critical thinking looks like, in addition to being supported, assessed, encouraged, and given feedback as they try such thinking out with their peers and on their own.</a:t>
            </a:r>
            <a:endParaRPr lang="en-US" sz="2000" dirty="0"/>
          </a:p>
        </p:txBody>
      </p:sp>
    </p:spTree>
    <p:extLst>
      <p:ext uri="{BB962C8B-B14F-4D97-AF65-F5344CB8AC3E}">
        <p14:creationId xmlns:p14="http://schemas.microsoft.com/office/powerpoint/2010/main" val="408420328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46212" y="2971800"/>
            <a:ext cx="5637212" cy="1020762"/>
          </a:xfrm>
        </p:spPr>
        <p:txBody>
          <a:bodyPr/>
          <a:lstStyle/>
          <a:p>
            <a:pPr algn="ctr"/>
            <a:r>
              <a:rPr lang="en-US" dirty="0" smtClean="0"/>
              <a:t>Any Questions? </a:t>
            </a:r>
            <a:endParaRPr lang="en-US" dirty="0"/>
          </a:p>
        </p:txBody>
      </p:sp>
      <p:sp>
        <p:nvSpPr>
          <p:cNvPr id="3" name="Rounded Rectangle 2"/>
          <p:cNvSpPr/>
          <p:nvPr/>
        </p:nvSpPr>
        <p:spPr>
          <a:xfrm>
            <a:off x="8228012" y="609600"/>
            <a:ext cx="3505200" cy="59436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smtClean="0">
                <a:latin typeface="Comic Sans MS" panose="030F0702030302020204" pitchFamily="66" charset="0"/>
              </a:rPr>
              <a:t>Resources:</a:t>
            </a:r>
          </a:p>
          <a:p>
            <a:pPr algn="ctr"/>
            <a:endParaRPr lang="en-US" dirty="0" smtClean="0"/>
          </a:p>
          <a:p>
            <a:r>
              <a:rPr lang="en-US" i="1" dirty="0"/>
              <a:t>Teaching Critical Thinking Through Project Based Learning</a:t>
            </a:r>
            <a:r>
              <a:rPr lang="en-US" dirty="0"/>
              <a:t> </a:t>
            </a:r>
          </a:p>
          <a:p>
            <a:r>
              <a:rPr lang="en-US" dirty="0"/>
              <a:t>By: John </a:t>
            </a:r>
            <a:r>
              <a:rPr lang="en-US" dirty="0" err="1"/>
              <a:t>Mergendoller</a:t>
            </a:r>
            <a:endParaRPr lang="en-US" dirty="0"/>
          </a:p>
          <a:p>
            <a:endParaRPr lang="en-US" sz="1400" dirty="0" smtClean="0">
              <a:hlinkClick r:id="rId2"/>
            </a:endParaRPr>
          </a:p>
          <a:p>
            <a:r>
              <a:rPr lang="en-US" sz="1400" dirty="0" smtClean="0">
                <a:hlinkClick r:id="rId2"/>
              </a:rPr>
              <a:t>http</a:t>
            </a:r>
            <a:r>
              <a:rPr lang="en-US" sz="1400" dirty="0">
                <a:hlinkClick r:id="rId2"/>
              </a:rPr>
              <a:t>://</a:t>
            </a:r>
            <a:r>
              <a:rPr lang="en-US" sz="1400" dirty="0" smtClean="0">
                <a:hlinkClick r:id="rId2"/>
              </a:rPr>
              <a:t>www.p21.org/news-events/p21blog/1097-teaching-critical-thinking-skills-through-project-based-learning</a:t>
            </a:r>
            <a:endParaRPr lang="en-US" sz="1400" dirty="0" smtClean="0"/>
          </a:p>
          <a:p>
            <a:endParaRPr lang="en-US" sz="1400" dirty="0"/>
          </a:p>
          <a:p>
            <a:r>
              <a:rPr lang="en-US" sz="1200" i="1" dirty="0" smtClean="0"/>
              <a:t>Google Icon Provided by www.google.com</a:t>
            </a:r>
            <a:endParaRPr lang="en-US" sz="1200" i="1" dirty="0"/>
          </a:p>
          <a:p>
            <a:pPr algn="ctr"/>
            <a:r>
              <a:rPr lang="en-US" dirty="0" smtClean="0"/>
              <a:t> </a:t>
            </a:r>
          </a:p>
          <a:p>
            <a:pPr algn="ctr"/>
            <a:endParaRPr lang="en-US" dirty="0"/>
          </a:p>
        </p:txBody>
      </p:sp>
    </p:spTree>
    <p:extLst>
      <p:ext uri="{BB962C8B-B14F-4D97-AF65-F5344CB8AC3E}">
        <p14:creationId xmlns:p14="http://schemas.microsoft.com/office/powerpoint/2010/main" val="1672165771"/>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Critical Thinking? </a:t>
            </a:r>
            <a:endParaRPr lang="en-US" dirty="0"/>
          </a:p>
        </p:txBody>
      </p:sp>
      <p:sp>
        <p:nvSpPr>
          <p:cNvPr id="11" name="Picture Placeholder 10"/>
          <p:cNvSpPr>
            <a:spLocks noGrp="1"/>
          </p:cNvSpPr>
          <p:nvPr>
            <p:ph type="pic" idx="1"/>
          </p:nvPr>
        </p:nvSpPr>
        <p:spPr/>
      </p:sp>
      <p:sp>
        <p:nvSpPr>
          <p:cNvPr id="12" name="Text Placeholder 11"/>
          <p:cNvSpPr>
            <a:spLocks noGrp="1"/>
          </p:cNvSpPr>
          <p:nvPr>
            <p:ph type="body" sz="half" idx="2"/>
          </p:nvPr>
        </p:nvSpPr>
        <p:spPr>
          <a:xfrm>
            <a:off x="7905959" y="4724400"/>
            <a:ext cx="2743200" cy="1430548"/>
          </a:xfrm>
        </p:spPr>
        <p:txBody>
          <a:bodyPr/>
          <a:lstStyle/>
          <a:p>
            <a:r>
              <a:rPr lang="en-US" dirty="0" smtClean="0"/>
              <a:t>“Ordinary </a:t>
            </a:r>
            <a:r>
              <a:rPr lang="en-US" dirty="0"/>
              <a:t>thinking done well, that is, reflectively, with attention to criteria, and with the goal of making a defensible, reasoned judgment</a:t>
            </a:r>
            <a:r>
              <a:rPr lang="en-US" dirty="0" smtClean="0"/>
              <a:t>.”</a:t>
            </a:r>
            <a:endParaRPr lang="en-US" dirty="0"/>
          </a:p>
        </p:txBody>
      </p:sp>
      <p:sp>
        <p:nvSpPr>
          <p:cNvPr id="13" name="Rounded Rectangle 12"/>
          <p:cNvSpPr/>
          <p:nvPr/>
        </p:nvSpPr>
        <p:spPr>
          <a:xfrm>
            <a:off x="1901823" y="2019906"/>
            <a:ext cx="5334001" cy="38100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2052" name="Picture 4" descr="C:\Users\barnesc\AppData\Local\Microsoft\Windows\Temporary Internet Files\Content.IE5\EYEP5EWS\MC90007862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2380" y="1957754"/>
            <a:ext cx="1296063" cy="393430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7999412" y="4247806"/>
            <a:ext cx="2514600" cy="424732"/>
          </a:xfrm>
          <a:prstGeom prst="rect">
            <a:avLst/>
          </a:prstGeom>
          <a:noFill/>
        </p:spPr>
        <p:txBody>
          <a:bodyPr wrap="square" rtlCol="0">
            <a:spAutoFit/>
          </a:bodyPr>
          <a:lstStyle/>
          <a:p>
            <a:pPr>
              <a:lnSpc>
                <a:spcPct val="90000"/>
              </a:lnSpc>
            </a:pPr>
            <a:r>
              <a:rPr lang="en-US" sz="2400" dirty="0" smtClean="0"/>
              <a:t>Critical Thinking:</a:t>
            </a:r>
            <a:endParaRPr lang="en-US" sz="2400" dirty="0"/>
          </a:p>
        </p:txBody>
      </p: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dirty="0" smtClean="0"/>
              <a:t>Critical Thinking in Project Based Learning</a:t>
            </a:r>
            <a:endParaRPr lang="en-US" dirty="0"/>
          </a:p>
        </p:txBody>
      </p:sp>
      <p:sp>
        <p:nvSpPr>
          <p:cNvPr id="2" name="Content Placeholder 1"/>
          <p:cNvSpPr>
            <a:spLocks noGrp="1"/>
          </p:cNvSpPr>
          <p:nvPr>
            <p:ph sz="half" idx="1"/>
          </p:nvPr>
        </p:nvSpPr>
        <p:spPr/>
        <p:txBody>
          <a:bodyPr>
            <a:normAutofit fontScale="92500"/>
          </a:bodyPr>
          <a:lstStyle/>
          <a:p>
            <a:r>
              <a:rPr lang="en-US" dirty="0"/>
              <a:t>PBL </a:t>
            </a:r>
            <a:r>
              <a:rPr lang="en-US" dirty="0" smtClean="0"/>
              <a:t>helps </a:t>
            </a:r>
            <a:r>
              <a:rPr lang="en-US" dirty="0"/>
              <a:t>students to learn how to be critical thinkers – to make thoughtful decisions and exercise reasoned judgments. </a:t>
            </a:r>
            <a:endParaRPr lang="en-US" dirty="0" smtClean="0"/>
          </a:p>
          <a:p>
            <a:r>
              <a:rPr lang="en-US" dirty="0"/>
              <a:t>P</a:t>
            </a:r>
            <a:r>
              <a:rPr lang="en-US" dirty="0" smtClean="0"/>
              <a:t>rojects </a:t>
            </a:r>
            <a:r>
              <a:rPr lang="en-US" dirty="0"/>
              <a:t>have to be planned around topics that lend themselves to thoughtful </a:t>
            </a:r>
            <a:r>
              <a:rPr lang="en-US" dirty="0" smtClean="0"/>
              <a:t>consideration</a:t>
            </a:r>
          </a:p>
          <a:p>
            <a:r>
              <a:rPr lang="en-US" dirty="0"/>
              <a:t>S</a:t>
            </a:r>
            <a:r>
              <a:rPr lang="en-US" dirty="0" smtClean="0"/>
              <a:t>tudents </a:t>
            </a:r>
            <a:r>
              <a:rPr lang="en-US" dirty="0"/>
              <a:t>have to be provided with the tasks, supports and scaffolds needed to develop critical thinking tools and strategies.</a:t>
            </a:r>
            <a:endParaRPr lang="en-US" dirty="0"/>
          </a:p>
        </p:txBody>
      </p:sp>
      <p:pic>
        <p:nvPicPr>
          <p:cNvPr id="1026" name="Picture 2" descr="C:\Users\barnesc\AppData\Local\Microsoft\Windows\Temporary Internet Files\Content.IE5\TQ2QECAQ\MC900089008[1].wmf"/>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551612" y="1828800"/>
            <a:ext cx="3505200" cy="4038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2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141412" y="1606062"/>
            <a:ext cx="5181600" cy="5029200"/>
          </a:xfrm>
          <a:prstGeom prst="roundRec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Learning In Action </a:t>
            </a:r>
            <a:endParaRPr lang="en-US" dirty="0"/>
          </a:p>
        </p:txBody>
      </p:sp>
      <p:sp>
        <p:nvSpPr>
          <p:cNvPr id="5" name="Content Placeholder 4"/>
          <p:cNvSpPr>
            <a:spLocks noGrp="1"/>
          </p:cNvSpPr>
          <p:nvPr>
            <p:ph sz="half" idx="1"/>
          </p:nvPr>
        </p:nvSpPr>
        <p:spPr>
          <a:xfrm>
            <a:off x="1217612" y="1987062"/>
            <a:ext cx="5029200" cy="4648200"/>
          </a:xfrm>
        </p:spPr>
        <p:txBody>
          <a:bodyPr>
            <a:normAutofit fontScale="70000" lnSpcReduction="20000"/>
          </a:bodyPr>
          <a:lstStyle/>
          <a:p>
            <a:r>
              <a:rPr lang="en-US" dirty="0">
                <a:solidFill>
                  <a:schemeClr val="bg1"/>
                </a:solidFill>
              </a:rPr>
              <a:t> In Project Based Learning, in order for students to</a:t>
            </a:r>
            <a:r>
              <a:rPr lang="en-US" b="1" i="1" u="sng" dirty="0">
                <a:solidFill>
                  <a:schemeClr val="bg1"/>
                </a:solidFill>
                <a:effectLst>
                  <a:outerShdw blurRad="38100" dist="38100" dir="2700000" algn="tl">
                    <a:srgbClr val="000000">
                      <a:alpha val="43137"/>
                    </a:srgbClr>
                  </a:outerShdw>
                </a:effectLst>
              </a:rPr>
              <a:t> learn something</a:t>
            </a:r>
            <a:r>
              <a:rPr lang="en-US" b="1" u="sng" dirty="0">
                <a:solidFill>
                  <a:schemeClr val="bg1"/>
                </a:solidFill>
                <a:effectLst>
                  <a:outerShdw blurRad="38100" dist="38100" dir="2700000" algn="tl">
                    <a:srgbClr val="000000">
                      <a:alpha val="43137"/>
                    </a:srgbClr>
                  </a:outerShdw>
                </a:effectLst>
              </a:rPr>
              <a:t>, they must </a:t>
            </a:r>
            <a:r>
              <a:rPr lang="en-US" b="1" i="1" u="sng" dirty="0">
                <a:solidFill>
                  <a:schemeClr val="bg1"/>
                </a:solidFill>
                <a:effectLst>
                  <a:outerShdw blurRad="38100" dist="38100" dir="2700000" algn="tl">
                    <a:srgbClr val="000000">
                      <a:alpha val="43137"/>
                    </a:srgbClr>
                  </a:outerShdw>
                </a:effectLst>
              </a:rPr>
              <a:t>do something</a:t>
            </a:r>
            <a:r>
              <a:rPr lang="en-US" dirty="0" smtClean="0">
                <a:solidFill>
                  <a:schemeClr val="bg1"/>
                </a:solidFill>
              </a:rPr>
              <a:t>.</a:t>
            </a:r>
          </a:p>
          <a:p>
            <a:r>
              <a:rPr lang="en-US" dirty="0" smtClean="0">
                <a:solidFill>
                  <a:schemeClr val="bg1"/>
                </a:solidFill>
              </a:rPr>
              <a:t> </a:t>
            </a:r>
            <a:r>
              <a:rPr lang="en-US" dirty="0">
                <a:solidFill>
                  <a:schemeClr val="bg1"/>
                </a:solidFill>
              </a:rPr>
              <a:t>Projects that develop critical thinking competencies are designed around cognitive tasks that </a:t>
            </a:r>
            <a:r>
              <a:rPr lang="en-US" dirty="0" smtClean="0">
                <a:solidFill>
                  <a:schemeClr val="bg1"/>
                </a:solidFill>
              </a:rPr>
              <a:t>require:</a:t>
            </a:r>
          </a:p>
          <a:p>
            <a:pPr marL="457200" indent="-457200">
              <a:buFont typeface="+mj-lt"/>
              <a:buAutoNum type="arabicPeriod"/>
            </a:pPr>
            <a:r>
              <a:rPr lang="en-US" dirty="0">
                <a:solidFill>
                  <a:schemeClr val="bg1"/>
                </a:solidFill>
              </a:rPr>
              <a:t>D</a:t>
            </a:r>
            <a:r>
              <a:rPr lang="en-US" dirty="0" smtClean="0">
                <a:solidFill>
                  <a:schemeClr val="bg1"/>
                </a:solidFill>
              </a:rPr>
              <a:t>eliberative </a:t>
            </a:r>
            <a:r>
              <a:rPr lang="en-US" dirty="0">
                <a:solidFill>
                  <a:schemeClr val="bg1"/>
                </a:solidFill>
              </a:rPr>
              <a:t>thought </a:t>
            </a:r>
            <a:endParaRPr lang="en-US" dirty="0" smtClean="0">
              <a:solidFill>
                <a:schemeClr val="bg1"/>
              </a:solidFill>
            </a:endParaRPr>
          </a:p>
          <a:p>
            <a:pPr marL="457200" indent="-457200">
              <a:buFont typeface="+mj-lt"/>
              <a:buAutoNum type="arabicPeriod"/>
            </a:pPr>
            <a:r>
              <a:rPr lang="en-US" dirty="0">
                <a:solidFill>
                  <a:schemeClr val="bg1"/>
                </a:solidFill>
              </a:rPr>
              <a:t>M</a:t>
            </a:r>
            <a:r>
              <a:rPr lang="en-US" dirty="0" smtClean="0">
                <a:solidFill>
                  <a:schemeClr val="bg1"/>
                </a:solidFill>
              </a:rPr>
              <a:t>aking </a:t>
            </a:r>
            <a:r>
              <a:rPr lang="en-US" dirty="0">
                <a:solidFill>
                  <a:schemeClr val="bg1"/>
                </a:solidFill>
              </a:rPr>
              <a:t>judgments between </a:t>
            </a:r>
            <a:r>
              <a:rPr lang="en-US" dirty="0" smtClean="0">
                <a:solidFill>
                  <a:schemeClr val="bg1"/>
                </a:solidFill>
              </a:rPr>
              <a:t>alternatives</a:t>
            </a:r>
          </a:p>
          <a:p>
            <a:pPr marL="457200" indent="-457200">
              <a:buFont typeface="+mj-lt"/>
              <a:buAutoNum type="arabicPeriod"/>
            </a:pPr>
            <a:r>
              <a:rPr lang="en-US" dirty="0">
                <a:solidFill>
                  <a:schemeClr val="bg1"/>
                </a:solidFill>
              </a:rPr>
              <a:t>F</a:t>
            </a:r>
            <a:r>
              <a:rPr lang="en-US" dirty="0" smtClean="0">
                <a:solidFill>
                  <a:schemeClr val="bg1"/>
                </a:solidFill>
              </a:rPr>
              <a:t>iguring </a:t>
            </a:r>
            <a:r>
              <a:rPr lang="en-US" dirty="0">
                <a:solidFill>
                  <a:schemeClr val="bg1"/>
                </a:solidFill>
              </a:rPr>
              <a:t>out the best way to create </a:t>
            </a:r>
            <a:r>
              <a:rPr lang="en-US" dirty="0" smtClean="0">
                <a:solidFill>
                  <a:schemeClr val="bg1"/>
                </a:solidFill>
              </a:rPr>
              <a:t>something</a:t>
            </a:r>
          </a:p>
          <a:p>
            <a:pPr marL="457200" indent="-457200">
              <a:buFont typeface="+mj-lt"/>
              <a:buAutoNum type="arabicPeriod"/>
            </a:pPr>
            <a:r>
              <a:rPr lang="en-US" dirty="0">
                <a:solidFill>
                  <a:schemeClr val="bg1"/>
                </a:solidFill>
              </a:rPr>
              <a:t>W</a:t>
            </a:r>
            <a:r>
              <a:rPr lang="en-US" dirty="0" smtClean="0">
                <a:solidFill>
                  <a:schemeClr val="bg1"/>
                </a:solidFill>
              </a:rPr>
              <a:t>eighing evidence</a:t>
            </a:r>
          </a:p>
          <a:p>
            <a:pPr marL="457200" indent="-457200">
              <a:buFont typeface="+mj-lt"/>
              <a:buAutoNum type="arabicPeriod"/>
            </a:pPr>
            <a:r>
              <a:rPr lang="en-US" dirty="0">
                <a:solidFill>
                  <a:schemeClr val="bg1"/>
                </a:solidFill>
              </a:rPr>
              <a:t>R</a:t>
            </a:r>
            <a:r>
              <a:rPr lang="en-US" dirty="0" smtClean="0">
                <a:solidFill>
                  <a:schemeClr val="bg1"/>
                </a:solidFill>
              </a:rPr>
              <a:t>econsidering </a:t>
            </a:r>
            <a:r>
              <a:rPr lang="en-US" dirty="0">
                <a:solidFill>
                  <a:schemeClr val="bg1"/>
                </a:solidFill>
              </a:rPr>
              <a:t>initial </a:t>
            </a:r>
            <a:r>
              <a:rPr lang="en-US" dirty="0" smtClean="0">
                <a:solidFill>
                  <a:schemeClr val="bg1"/>
                </a:solidFill>
              </a:rPr>
              <a:t>ideas</a:t>
            </a:r>
          </a:p>
          <a:p>
            <a:pPr marL="457200" indent="-457200">
              <a:buFont typeface="+mj-lt"/>
              <a:buAutoNum type="arabicPeriod"/>
            </a:pPr>
            <a:r>
              <a:rPr lang="en-US" dirty="0" smtClean="0">
                <a:solidFill>
                  <a:schemeClr val="bg1"/>
                </a:solidFill>
              </a:rPr>
              <a:t> </a:t>
            </a:r>
            <a:r>
              <a:rPr lang="en-US" dirty="0">
                <a:solidFill>
                  <a:schemeClr val="bg1"/>
                </a:solidFill>
              </a:rPr>
              <a:t>C</a:t>
            </a:r>
            <a:r>
              <a:rPr lang="en-US" dirty="0" smtClean="0">
                <a:solidFill>
                  <a:schemeClr val="bg1"/>
                </a:solidFill>
              </a:rPr>
              <a:t>reating </a:t>
            </a:r>
            <a:r>
              <a:rPr lang="en-US" dirty="0">
                <a:solidFill>
                  <a:schemeClr val="bg1"/>
                </a:solidFill>
              </a:rPr>
              <a:t>a plan for solving a </a:t>
            </a:r>
            <a:r>
              <a:rPr lang="en-US" dirty="0" smtClean="0">
                <a:solidFill>
                  <a:schemeClr val="bg1"/>
                </a:solidFill>
              </a:rPr>
              <a:t>problem</a:t>
            </a:r>
          </a:p>
          <a:p>
            <a:pPr marL="457200" indent="-457200">
              <a:buFont typeface="+mj-lt"/>
              <a:buAutoNum type="arabicPeriod"/>
            </a:pPr>
            <a:r>
              <a:rPr lang="en-US" dirty="0" smtClean="0">
                <a:solidFill>
                  <a:schemeClr val="bg1"/>
                </a:solidFill>
              </a:rPr>
              <a:t> </a:t>
            </a:r>
            <a:r>
              <a:rPr lang="en-US" dirty="0">
                <a:solidFill>
                  <a:schemeClr val="bg1"/>
                </a:solidFill>
              </a:rPr>
              <a:t>S</a:t>
            </a:r>
            <a:r>
              <a:rPr lang="en-US" dirty="0" smtClean="0">
                <a:solidFill>
                  <a:schemeClr val="bg1"/>
                </a:solidFill>
              </a:rPr>
              <a:t>ummarizing </a:t>
            </a:r>
            <a:r>
              <a:rPr lang="en-US" dirty="0">
                <a:solidFill>
                  <a:schemeClr val="bg1"/>
                </a:solidFill>
              </a:rPr>
              <a:t>an argument’s key </a:t>
            </a:r>
            <a:r>
              <a:rPr lang="en-US" dirty="0" smtClean="0">
                <a:solidFill>
                  <a:schemeClr val="bg1"/>
                </a:solidFill>
              </a:rPr>
              <a:t>points</a:t>
            </a:r>
            <a:endParaRPr lang="en-US" dirty="0">
              <a:solidFill>
                <a:schemeClr val="bg1"/>
              </a:solidFill>
            </a:endParaRPr>
          </a:p>
        </p:txBody>
      </p:sp>
      <p:pic>
        <p:nvPicPr>
          <p:cNvPr id="3074" name="Picture 2" descr="C:\Users\barnesc\AppData\Local\Microsoft\Windows\Temporary Internet Files\Content.IE5\TQ2QECAQ\MP900438753[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7019989" y="1905000"/>
            <a:ext cx="2873248" cy="42672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7309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PBL Projects and Critical Thinking</a:t>
            </a:r>
            <a:endParaRPr lang="en-US" dirty="0"/>
          </a:p>
        </p:txBody>
      </p:sp>
      <p:sp>
        <p:nvSpPr>
          <p:cNvPr id="3" name="Content Placeholder 2"/>
          <p:cNvSpPr>
            <a:spLocks noGrp="1"/>
          </p:cNvSpPr>
          <p:nvPr>
            <p:ph sz="half" idx="1"/>
          </p:nvPr>
        </p:nvSpPr>
        <p:spPr>
          <a:xfrm>
            <a:off x="1522413" y="1905000"/>
            <a:ext cx="4724399" cy="2819400"/>
          </a:xfrm>
        </p:spPr>
        <p:txBody>
          <a:bodyPr/>
          <a:lstStyle/>
          <a:p>
            <a:r>
              <a:rPr lang="en-US" dirty="0" smtClean="0"/>
              <a:t>Project based learning must be  </a:t>
            </a:r>
            <a:r>
              <a:rPr lang="en-US" dirty="0"/>
              <a:t>structured around a </a:t>
            </a:r>
            <a:r>
              <a:rPr lang="en-US" dirty="0" smtClean="0"/>
              <a:t>                   Non-</a:t>
            </a:r>
            <a:r>
              <a:rPr lang="en-US" dirty="0" err="1" smtClean="0"/>
              <a:t>Googleable</a:t>
            </a:r>
            <a:r>
              <a:rPr lang="en-US" dirty="0" smtClean="0"/>
              <a:t> </a:t>
            </a:r>
            <a:r>
              <a:rPr lang="en-US" dirty="0"/>
              <a:t>Driving </a:t>
            </a:r>
            <a:r>
              <a:rPr lang="en-US" dirty="0" smtClean="0"/>
              <a:t>Question </a:t>
            </a:r>
          </a:p>
          <a:p>
            <a:r>
              <a:rPr lang="en-US" dirty="0" smtClean="0"/>
              <a:t>A Driving </a:t>
            </a:r>
            <a:r>
              <a:rPr lang="en-US" dirty="0"/>
              <a:t>Question that does not yield to a simple Google or library search.</a:t>
            </a:r>
            <a:endParaRPr lang="en-US" dirty="0"/>
          </a:p>
        </p:txBody>
      </p:sp>
      <p:sp>
        <p:nvSpPr>
          <p:cNvPr id="8" name="Rectangle 7"/>
          <p:cNvSpPr/>
          <p:nvPr/>
        </p:nvSpPr>
        <p:spPr>
          <a:xfrm>
            <a:off x="7847012" y="2362200"/>
            <a:ext cx="4038600" cy="2480316"/>
          </a:xfrm>
          <a:prstGeom prst="rec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C:\Users\barnesc\AppData\Local\Microsoft\Windows\Temporary Internet Files\Content.IE5\EQUDFMA0\MC900056795[1].wmf"/>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7091805" y="4114800"/>
            <a:ext cx="3419328" cy="234193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406334">
            <a:off x="9139746" y="1599590"/>
            <a:ext cx="2734227" cy="270128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989555738"/>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animEffect transition="in" filter="wipe(down)">
                                      <p:cBhvr>
                                        <p:cTn id="11"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t>
            </a:r>
            <a:r>
              <a:rPr lang="en-US" dirty="0" err="1" smtClean="0"/>
              <a:t>Googleable</a:t>
            </a:r>
            <a:r>
              <a:rPr lang="en-US" dirty="0" smtClean="0"/>
              <a:t> Questions:</a:t>
            </a:r>
            <a:endParaRPr lang="en-US" dirty="0"/>
          </a:p>
        </p:txBody>
      </p:sp>
      <p:sp>
        <p:nvSpPr>
          <p:cNvPr id="7" name="Content Placeholder 6"/>
          <p:cNvSpPr>
            <a:spLocks noGrp="1"/>
          </p:cNvSpPr>
          <p:nvPr>
            <p:ph idx="1"/>
          </p:nvPr>
        </p:nvSpPr>
        <p:spPr/>
        <p:txBody>
          <a:bodyPr>
            <a:normAutofit/>
          </a:bodyPr>
          <a:lstStyle/>
          <a:p>
            <a:r>
              <a:rPr lang="en-US" sz="3600" dirty="0" smtClean="0">
                <a:latin typeface="Arial Narrow" panose="020B0606020202030204" pitchFamily="34" charset="0"/>
              </a:rPr>
              <a:t>Will define terms</a:t>
            </a:r>
          </a:p>
          <a:p>
            <a:r>
              <a:rPr lang="en-US" sz="3600" dirty="0" smtClean="0">
                <a:latin typeface="Arial Narrow" panose="020B0606020202030204" pitchFamily="34" charset="0"/>
              </a:rPr>
              <a:t> Will consider </a:t>
            </a:r>
            <a:r>
              <a:rPr lang="en-US" sz="3600" dirty="0">
                <a:latin typeface="Arial Narrow" panose="020B0606020202030204" pitchFamily="34" charset="0"/>
              </a:rPr>
              <a:t>whether information and concepts vary according to </a:t>
            </a:r>
            <a:r>
              <a:rPr lang="en-US" sz="3600" dirty="0" smtClean="0">
                <a:latin typeface="Arial Narrow" panose="020B0606020202030204" pitchFamily="34" charset="0"/>
              </a:rPr>
              <a:t>context</a:t>
            </a:r>
          </a:p>
          <a:p>
            <a:r>
              <a:rPr lang="en-US" sz="3600" dirty="0" smtClean="0">
                <a:latin typeface="Arial Narrow" panose="020B0606020202030204" pitchFamily="34" charset="0"/>
              </a:rPr>
              <a:t>Will weigh </a:t>
            </a:r>
            <a:r>
              <a:rPr lang="en-US" sz="3600" dirty="0">
                <a:latin typeface="Arial Narrow" panose="020B0606020202030204" pitchFamily="34" charset="0"/>
              </a:rPr>
              <a:t>multiple </a:t>
            </a:r>
            <a:r>
              <a:rPr lang="en-US" sz="3600" dirty="0" smtClean="0">
                <a:latin typeface="Arial Narrow" panose="020B0606020202030204" pitchFamily="34" charset="0"/>
              </a:rPr>
              <a:t>explanations</a:t>
            </a:r>
          </a:p>
          <a:p>
            <a:r>
              <a:rPr lang="en-US" sz="3600" dirty="0" smtClean="0">
                <a:latin typeface="Arial Narrow" panose="020B0606020202030204" pitchFamily="34" charset="0"/>
              </a:rPr>
              <a:t> </a:t>
            </a:r>
            <a:r>
              <a:rPr lang="en-US" sz="3600" dirty="0">
                <a:latin typeface="Arial Narrow" panose="020B0606020202030204" pitchFamily="34" charset="0"/>
              </a:rPr>
              <a:t>E</a:t>
            </a:r>
            <a:r>
              <a:rPr lang="en-US" sz="3600" dirty="0" smtClean="0">
                <a:latin typeface="Arial Narrow" panose="020B0606020202030204" pitchFamily="34" charset="0"/>
              </a:rPr>
              <a:t>valuate </a:t>
            </a:r>
            <a:r>
              <a:rPr lang="en-US" sz="3600" dirty="0">
                <a:latin typeface="Arial Narrow" panose="020B0606020202030204" pitchFamily="34" charset="0"/>
              </a:rPr>
              <a:t>evidence, and compare alternative actions based on their probability of success. </a:t>
            </a:r>
            <a:endParaRPr lang="en-US" sz="3600" dirty="0" smtClean="0">
              <a:latin typeface="Arial Narrow" panose="020B0606020202030204" pitchFamily="34" charset="0"/>
            </a:endParaRPr>
          </a:p>
        </p:txBody>
      </p:sp>
    </p:spTree>
    <p:extLst>
      <p:ext uri="{BB962C8B-B14F-4D97-AF65-F5344CB8AC3E}">
        <p14:creationId xmlns:p14="http://schemas.microsoft.com/office/powerpoint/2010/main" val="373581662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Driving Questions in PBL</a:t>
            </a:r>
            <a:endParaRPr lang="en-US" dirty="0"/>
          </a:p>
        </p:txBody>
      </p:sp>
      <p:sp>
        <p:nvSpPr>
          <p:cNvPr id="5" name="Text Placeholder 4"/>
          <p:cNvSpPr>
            <a:spLocks noGrp="1"/>
          </p:cNvSpPr>
          <p:nvPr>
            <p:ph type="body" idx="1"/>
          </p:nvPr>
        </p:nvSpPr>
        <p:spPr>
          <a:xfrm>
            <a:off x="1293812" y="1752600"/>
            <a:ext cx="4416552" cy="762000"/>
          </a:xfrm>
          <a:ln w="57150"/>
        </p:spPr>
        <p:style>
          <a:lnRef idx="2">
            <a:schemeClr val="accent6"/>
          </a:lnRef>
          <a:fillRef idx="1">
            <a:schemeClr val="lt1"/>
          </a:fillRef>
          <a:effectRef idx="0">
            <a:schemeClr val="accent6"/>
          </a:effectRef>
          <a:fontRef idx="minor">
            <a:schemeClr val="dk1"/>
          </a:fontRef>
        </p:style>
        <p:txBody>
          <a:bodyPr/>
          <a:lstStyle/>
          <a:p>
            <a:r>
              <a:rPr lang="en-US" dirty="0" err="1" smtClean="0"/>
              <a:t>Googlable</a:t>
            </a:r>
            <a:r>
              <a:rPr lang="en-US" dirty="0" smtClean="0"/>
              <a:t> Questions</a:t>
            </a:r>
            <a:endParaRPr lang="en-US" dirty="0"/>
          </a:p>
        </p:txBody>
      </p:sp>
      <p:sp>
        <p:nvSpPr>
          <p:cNvPr id="6" name="Content Placeholder 5"/>
          <p:cNvSpPr>
            <a:spLocks noGrp="1"/>
          </p:cNvSpPr>
          <p:nvPr>
            <p:ph sz="half" idx="2"/>
          </p:nvPr>
        </p:nvSpPr>
        <p:spPr>
          <a:xfrm>
            <a:off x="836612" y="2819399"/>
            <a:ext cx="5102353" cy="3810001"/>
          </a:xfrm>
        </p:spPr>
        <p:txBody>
          <a:bodyPr>
            <a:normAutofit fontScale="92500"/>
          </a:bodyPr>
          <a:lstStyle/>
          <a:p>
            <a:r>
              <a:rPr lang="en-US" dirty="0"/>
              <a:t>“Who were the first settlers in our city</a:t>
            </a:r>
            <a:r>
              <a:rPr lang="en-US" dirty="0" smtClean="0"/>
              <a:t>?” </a:t>
            </a:r>
          </a:p>
          <a:p>
            <a:r>
              <a:rPr lang="en-US" dirty="0" smtClean="0"/>
              <a:t>“</a:t>
            </a:r>
            <a:r>
              <a:rPr lang="en-US" dirty="0"/>
              <a:t>What does it mean to be a healthy eater</a:t>
            </a:r>
            <a:r>
              <a:rPr lang="en-US" dirty="0" smtClean="0"/>
              <a:t>?” </a:t>
            </a:r>
          </a:p>
          <a:p>
            <a:r>
              <a:rPr lang="en-US" dirty="0" smtClean="0"/>
              <a:t>“</a:t>
            </a:r>
            <a:r>
              <a:rPr lang="en-US" dirty="0"/>
              <a:t>How are airplane wings constructed?” </a:t>
            </a:r>
            <a:endParaRPr lang="en-US" dirty="0" smtClean="0"/>
          </a:p>
          <a:p>
            <a:r>
              <a:rPr lang="en-US" dirty="0" smtClean="0"/>
              <a:t>“</a:t>
            </a:r>
            <a:r>
              <a:rPr lang="en-US" dirty="0"/>
              <a:t>Why is the sky </a:t>
            </a:r>
            <a:r>
              <a:rPr lang="en-US" dirty="0" smtClean="0"/>
              <a:t>blue?”</a:t>
            </a:r>
          </a:p>
          <a:p>
            <a:pPr marL="0" indent="0">
              <a:buNone/>
            </a:pPr>
            <a:r>
              <a:rPr lang="en-US" i="1" dirty="0" smtClean="0">
                <a:latin typeface="Agency FB" panose="020B0503020202020204" pitchFamily="34" charset="0"/>
              </a:rPr>
              <a:t>*</a:t>
            </a:r>
            <a:r>
              <a:rPr lang="en-US" sz="2100" i="1" dirty="0" smtClean="0">
                <a:latin typeface="Agency FB" panose="020B0503020202020204" pitchFamily="34" charset="0"/>
              </a:rPr>
              <a:t>These questions can </a:t>
            </a:r>
            <a:r>
              <a:rPr lang="en-US" sz="2100" i="1" dirty="0">
                <a:latin typeface="Agency FB" panose="020B0503020202020204" pitchFamily="34" charset="0"/>
              </a:rPr>
              <a:t>lead students to engage in a form of </a:t>
            </a:r>
            <a:r>
              <a:rPr lang="en-US" sz="2100" i="1" dirty="0" smtClean="0">
                <a:latin typeface="Agency FB" panose="020B0503020202020204" pitchFamily="34" charset="0"/>
              </a:rPr>
              <a:t>research that emphasizes </a:t>
            </a:r>
            <a:r>
              <a:rPr lang="en-US" sz="2100" i="1" dirty="0">
                <a:latin typeface="Agency FB" panose="020B0503020202020204" pitchFamily="34" charset="0"/>
              </a:rPr>
              <a:t>uncovering information and explicating concepts, rather than thinking critically about information and concepts</a:t>
            </a:r>
            <a:r>
              <a:rPr lang="en-US" sz="2100" dirty="0">
                <a:latin typeface="Comic Sans MS" panose="030F0702030302020204" pitchFamily="66" charset="0"/>
              </a:rPr>
              <a:t>.</a:t>
            </a:r>
            <a:endParaRPr lang="en-US" sz="2100" dirty="0">
              <a:latin typeface="Comic Sans MS" panose="030F0702030302020204" pitchFamily="66" charset="0"/>
            </a:endParaRPr>
          </a:p>
        </p:txBody>
      </p:sp>
      <p:sp>
        <p:nvSpPr>
          <p:cNvPr id="7" name="Text Placeholder 6"/>
          <p:cNvSpPr>
            <a:spLocks noGrp="1"/>
          </p:cNvSpPr>
          <p:nvPr>
            <p:ph type="body" sz="quarter" idx="3"/>
          </p:nvPr>
        </p:nvSpPr>
        <p:spPr>
          <a:xfrm>
            <a:off x="6246812" y="1752600"/>
            <a:ext cx="4416552" cy="762000"/>
          </a:xfrm>
          <a:ln w="57150"/>
        </p:spPr>
        <p:style>
          <a:lnRef idx="2">
            <a:schemeClr val="accent3"/>
          </a:lnRef>
          <a:fillRef idx="1">
            <a:schemeClr val="lt1"/>
          </a:fillRef>
          <a:effectRef idx="0">
            <a:schemeClr val="accent3"/>
          </a:effectRef>
          <a:fontRef idx="minor">
            <a:schemeClr val="dk1"/>
          </a:fontRef>
        </p:style>
        <p:txBody>
          <a:bodyPr/>
          <a:lstStyle/>
          <a:p>
            <a:r>
              <a:rPr lang="en-US" dirty="0" smtClean="0"/>
              <a:t>Non-</a:t>
            </a:r>
            <a:r>
              <a:rPr lang="en-US" dirty="0" err="1" smtClean="0"/>
              <a:t>Googable</a:t>
            </a:r>
            <a:endParaRPr lang="en-US" dirty="0"/>
          </a:p>
        </p:txBody>
      </p:sp>
      <p:sp>
        <p:nvSpPr>
          <p:cNvPr id="8" name="Content Placeholder 7"/>
          <p:cNvSpPr>
            <a:spLocks noGrp="1"/>
          </p:cNvSpPr>
          <p:nvPr>
            <p:ph sz="quarter" idx="4"/>
          </p:nvPr>
        </p:nvSpPr>
        <p:spPr/>
        <p:txBody>
          <a:bodyPr>
            <a:normAutofit fontScale="92500" lnSpcReduction="20000"/>
          </a:bodyPr>
          <a:lstStyle/>
          <a:p>
            <a:r>
              <a:rPr lang="en-US" dirty="0"/>
              <a:t>“How can we best convince teenagers to be healthy eaters</a:t>
            </a:r>
            <a:r>
              <a:rPr lang="en-US" dirty="0" smtClean="0"/>
              <a:t>?”</a:t>
            </a:r>
          </a:p>
          <a:p>
            <a:r>
              <a:rPr lang="en-US" dirty="0" smtClean="0"/>
              <a:t>“</a:t>
            </a:r>
            <a:r>
              <a:rPr lang="en-US" dirty="0"/>
              <a:t>How can we design an airplane wing that is light and will support 25 pounds without </a:t>
            </a:r>
            <a:r>
              <a:rPr lang="en-US" dirty="0" smtClean="0"/>
              <a:t>breaking?</a:t>
            </a:r>
          </a:p>
          <a:p>
            <a:r>
              <a:rPr lang="en-US" dirty="0" smtClean="0"/>
              <a:t>“Which </a:t>
            </a:r>
            <a:r>
              <a:rPr lang="en-US" dirty="0"/>
              <a:t>is bluer, the sky or Frank Sinatra’s eyes</a:t>
            </a:r>
            <a:r>
              <a:rPr lang="en-US" dirty="0" smtClean="0"/>
              <a:t>?”</a:t>
            </a:r>
          </a:p>
          <a:p>
            <a:pPr marL="0" indent="0">
              <a:buNone/>
            </a:pPr>
            <a:r>
              <a:rPr lang="en-US" sz="2200" i="1" dirty="0" smtClean="0">
                <a:latin typeface="Agency FB" panose="020B0503020202020204" pitchFamily="34" charset="0"/>
              </a:rPr>
              <a:t>*These </a:t>
            </a:r>
            <a:r>
              <a:rPr lang="en-US" sz="2200" i="1" dirty="0">
                <a:latin typeface="Agency FB" panose="020B0503020202020204" pitchFamily="34" charset="0"/>
              </a:rPr>
              <a:t>questions can cover the same content, but to answer them, students will need to do more than merely look something up</a:t>
            </a:r>
            <a:r>
              <a:rPr lang="en-US" sz="2200" dirty="0"/>
              <a:t>.</a:t>
            </a:r>
            <a:endParaRPr lang="en-US" sz="2200" dirty="0"/>
          </a:p>
        </p:txBody>
      </p:sp>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 Teaching, More Guiding</a:t>
            </a:r>
            <a:endParaRPr lang="en-US" dirty="0"/>
          </a:p>
        </p:txBody>
      </p:sp>
      <p:sp>
        <p:nvSpPr>
          <p:cNvPr id="7" name="TextBox 6"/>
          <p:cNvSpPr txBox="1"/>
          <p:nvPr/>
        </p:nvSpPr>
        <p:spPr>
          <a:xfrm>
            <a:off x="1141412" y="1828800"/>
            <a:ext cx="4572000" cy="4081117"/>
          </a:xfrm>
          <a:prstGeom prst="rect">
            <a:avLst/>
          </a:prstGeom>
          <a:noFill/>
        </p:spPr>
        <p:txBody>
          <a:bodyPr wrap="square" rtlCol="0">
            <a:spAutoFit/>
          </a:bodyPr>
          <a:lstStyle/>
          <a:p>
            <a:pPr marL="457200" indent="-457200">
              <a:lnSpc>
                <a:spcPct val="90000"/>
              </a:lnSpc>
              <a:buAutoNum type="arabicPeriod"/>
            </a:pPr>
            <a:r>
              <a:rPr lang="en-US" sz="2400" b="1" u="sng" dirty="0" smtClean="0"/>
              <a:t>Guide</a:t>
            </a:r>
            <a:r>
              <a:rPr lang="en-US" sz="2400" dirty="0" smtClean="0"/>
              <a:t> </a:t>
            </a:r>
            <a:r>
              <a:rPr lang="en-US" sz="2400" dirty="0"/>
              <a:t>students by defining the specific competencies used in the </a:t>
            </a:r>
            <a:r>
              <a:rPr lang="en-US" sz="2400" dirty="0" smtClean="0"/>
              <a:t>project. </a:t>
            </a:r>
          </a:p>
          <a:p>
            <a:pPr marL="457200" indent="-457200">
              <a:lnSpc>
                <a:spcPct val="90000"/>
              </a:lnSpc>
              <a:buAutoNum type="arabicPeriod"/>
            </a:pPr>
            <a:r>
              <a:rPr lang="en-US" sz="2400" dirty="0" smtClean="0"/>
              <a:t> </a:t>
            </a:r>
            <a:r>
              <a:rPr lang="en-US" sz="2400" b="1" u="sng" dirty="0"/>
              <a:t>M</a:t>
            </a:r>
            <a:r>
              <a:rPr lang="en-US" sz="2400" b="1" u="sng" dirty="0" smtClean="0"/>
              <a:t>odeling</a:t>
            </a:r>
            <a:r>
              <a:rPr lang="en-US" sz="2400" dirty="0" smtClean="0"/>
              <a:t> </a:t>
            </a:r>
            <a:r>
              <a:rPr lang="en-US" sz="2400" dirty="0"/>
              <a:t>them for </a:t>
            </a:r>
            <a:r>
              <a:rPr lang="en-US" sz="2400" dirty="0" smtClean="0"/>
              <a:t>students</a:t>
            </a:r>
          </a:p>
          <a:p>
            <a:pPr marL="457200" indent="-457200">
              <a:lnSpc>
                <a:spcPct val="90000"/>
              </a:lnSpc>
              <a:buFont typeface="+mj-lt"/>
              <a:buAutoNum type="arabicPeriod"/>
            </a:pPr>
            <a:r>
              <a:rPr lang="en-US" sz="2400" dirty="0" smtClean="0"/>
              <a:t>Give </a:t>
            </a:r>
            <a:r>
              <a:rPr lang="en-US" sz="2400" dirty="0"/>
              <a:t>students the </a:t>
            </a:r>
            <a:r>
              <a:rPr lang="en-US" sz="2400" b="1" u="sng" dirty="0"/>
              <a:t>practice</a:t>
            </a:r>
            <a:r>
              <a:rPr lang="en-US" sz="2400" dirty="0"/>
              <a:t> and feedback they need to develop the </a:t>
            </a:r>
            <a:r>
              <a:rPr lang="en-US" sz="2400" dirty="0" smtClean="0"/>
              <a:t>competencies</a:t>
            </a:r>
          </a:p>
          <a:p>
            <a:pPr marL="457200" indent="-457200">
              <a:lnSpc>
                <a:spcPct val="90000"/>
              </a:lnSpc>
              <a:buFont typeface="+mj-lt"/>
              <a:buAutoNum type="arabicPeriod"/>
            </a:pPr>
            <a:r>
              <a:rPr lang="en-US" sz="2400" dirty="0" smtClean="0"/>
              <a:t> </a:t>
            </a:r>
            <a:r>
              <a:rPr lang="en-US" sz="2400" dirty="0"/>
              <a:t>R</a:t>
            </a:r>
            <a:r>
              <a:rPr lang="en-US" sz="2400" dirty="0" smtClean="0"/>
              <a:t>equiring </a:t>
            </a:r>
            <a:r>
              <a:rPr lang="en-US" sz="2400" dirty="0"/>
              <a:t>students to explain during the project’s </a:t>
            </a:r>
            <a:r>
              <a:rPr lang="en-US" sz="2400" b="1" u="sng" dirty="0"/>
              <a:t>public presentation</a:t>
            </a:r>
            <a:r>
              <a:rPr lang="en-US" sz="2400" dirty="0"/>
              <a:t> how critical thinking was used in the project.</a:t>
            </a:r>
            <a:endParaRPr lang="en-US" sz="2400" dirty="0"/>
          </a:p>
        </p:txBody>
      </p:sp>
      <p:pic>
        <p:nvPicPr>
          <p:cNvPr id="5122" name="Picture 2" descr="C:\Users\barnesc\AppData\Local\Microsoft\Windows\Temporary Internet Files\Content.IE5\TQ2QECAQ\MC90028708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5612" y="1500554"/>
            <a:ext cx="2049523" cy="2271379"/>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barnesc\AppData\Local\Microsoft\Windows\Temporary Internet Files\Content.IE5\EYEP5EWS\MC90008904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90633" y="4475742"/>
            <a:ext cx="1610690" cy="1848858"/>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C:\Users\barnesc\AppData\Local\Microsoft\Windows\Temporary Internet Files\Content.IE5\382T189W\MC90008895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7162" y="3236921"/>
            <a:ext cx="1768450" cy="1238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89012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Assessment and Feedback</a:t>
            </a:r>
            <a:endParaRPr lang="en-US" dirty="0"/>
          </a:p>
        </p:txBody>
      </p:sp>
      <p:sp>
        <p:nvSpPr>
          <p:cNvPr id="5" name="Text Placeholder 4"/>
          <p:cNvSpPr>
            <a:spLocks noGrp="1"/>
          </p:cNvSpPr>
          <p:nvPr>
            <p:ph type="body" idx="1"/>
          </p:nvPr>
        </p:nvSpPr>
        <p:spPr>
          <a:xfrm>
            <a:off x="227012" y="2148992"/>
            <a:ext cx="4416552" cy="762000"/>
          </a:xfrm>
        </p:spPr>
        <p:txBody>
          <a:bodyPr/>
          <a:lstStyle/>
          <a:p>
            <a:r>
              <a:rPr lang="en-US" dirty="0" smtClean="0"/>
              <a:t>Formative Assessment </a:t>
            </a:r>
            <a:endParaRPr lang="en-US" dirty="0"/>
          </a:p>
        </p:txBody>
      </p:sp>
      <p:sp>
        <p:nvSpPr>
          <p:cNvPr id="3" name="Content Placeholder 2"/>
          <p:cNvSpPr>
            <a:spLocks noGrp="1"/>
          </p:cNvSpPr>
          <p:nvPr>
            <p:ph sz="half" idx="2"/>
          </p:nvPr>
        </p:nvSpPr>
        <p:spPr/>
        <p:txBody>
          <a:bodyPr>
            <a:normAutofit/>
          </a:bodyPr>
          <a:lstStyle/>
          <a:p>
            <a:r>
              <a:rPr lang="en-US" dirty="0"/>
              <a:t>Students need to know how they are doing</a:t>
            </a:r>
            <a:r>
              <a:rPr lang="en-US" dirty="0" smtClean="0"/>
              <a:t>:</a:t>
            </a:r>
          </a:p>
          <a:p>
            <a:r>
              <a:rPr lang="en-US" dirty="0" smtClean="0"/>
              <a:t> </a:t>
            </a:r>
            <a:r>
              <a:rPr lang="en-US" dirty="0"/>
              <a:t>Are they being thoughtful or thoughtless? </a:t>
            </a:r>
            <a:endParaRPr lang="en-US" dirty="0" smtClean="0"/>
          </a:p>
          <a:p>
            <a:r>
              <a:rPr lang="en-US" dirty="0" smtClean="0"/>
              <a:t>Are </a:t>
            </a:r>
            <a:r>
              <a:rPr lang="en-US" dirty="0"/>
              <a:t>they thinking carefully or carelessly? </a:t>
            </a:r>
            <a:endParaRPr lang="en-US" dirty="0" smtClean="0"/>
          </a:p>
        </p:txBody>
      </p:sp>
      <p:sp>
        <p:nvSpPr>
          <p:cNvPr id="6" name="Text Placeholder 5"/>
          <p:cNvSpPr>
            <a:spLocks noGrp="1"/>
          </p:cNvSpPr>
          <p:nvPr>
            <p:ph type="body" sz="quarter" idx="3"/>
          </p:nvPr>
        </p:nvSpPr>
        <p:spPr>
          <a:xfrm>
            <a:off x="7594942" y="1873499"/>
            <a:ext cx="4416552" cy="762000"/>
          </a:xfrm>
        </p:spPr>
        <p:txBody>
          <a:bodyPr/>
          <a:lstStyle/>
          <a:p>
            <a:r>
              <a:rPr lang="en-US" dirty="0" smtClean="0"/>
              <a:t>Feedback</a:t>
            </a:r>
            <a:endParaRPr lang="en-US" dirty="0"/>
          </a:p>
        </p:txBody>
      </p:sp>
      <p:sp>
        <p:nvSpPr>
          <p:cNvPr id="7" name="Content Placeholder 6"/>
          <p:cNvSpPr>
            <a:spLocks noGrp="1"/>
          </p:cNvSpPr>
          <p:nvPr>
            <p:ph sz="quarter" idx="4"/>
          </p:nvPr>
        </p:nvSpPr>
        <p:spPr>
          <a:xfrm>
            <a:off x="7161212" y="3276600"/>
            <a:ext cx="4416552" cy="1524001"/>
          </a:xfrm>
        </p:spPr>
        <p:txBody>
          <a:bodyPr>
            <a:normAutofit fontScale="92500"/>
          </a:bodyPr>
          <a:lstStyle/>
          <a:p>
            <a:r>
              <a:rPr lang="en-US" dirty="0"/>
              <a:t>Students can learn to evaluate their own thinking and they can learn to evaluate the arguments and reasoning of their peers</a:t>
            </a:r>
            <a:r>
              <a:rPr lang="en-US" dirty="0" smtClean="0"/>
              <a:t>.</a:t>
            </a:r>
          </a:p>
          <a:p>
            <a:endParaRPr lang="en-US" dirty="0"/>
          </a:p>
        </p:txBody>
      </p:sp>
      <p:pic>
        <p:nvPicPr>
          <p:cNvPr id="6146" name="Picture 2" descr="C:\Users\barnesc\AppData\Local\Microsoft\Windows\Temporary Internet Files\Content.IE5\TQ2QECAQ\MC90006029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0811" y="2743200"/>
            <a:ext cx="1730959" cy="1783994"/>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barnesc\AppData\Local\Microsoft\Windows\Temporary Internet Files\Content.IE5\EQUDFMA0\MC90028197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3271" y="1676400"/>
            <a:ext cx="1802282" cy="170718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881770" y="5849962"/>
            <a:ext cx="8763000" cy="978729"/>
          </a:xfrm>
          <a:prstGeom prst="rect">
            <a:avLst/>
          </a:prstGeom>
          <a:noFill/>
        </p:spPr>
        <p:txBody>
          <a:bodyPr wrap="square" rtlCol="0">
            <a:spAutoFit/>
          </a:bodyPr>
          <a:lstStyle/>
          <a:p>
            <a:pPr>
              <a:lnSpc>
                <a:spcPct val="90000"/>
              </a:lnSpc>
            </a:pPr>
            <a:r>
              <a:rPr lang="en-US" sz="2400" dirty="0"/>
              <a:t> </a:t>
            </a:r>
            <a:r>
              <a:rPr lang="en-US" sz="1600" dirty="0"/>
              <a:t>This ability to think about the quality of their own and of others’ thinking is encouraged by timely, relevant, actionable feedback from the teacher, from their peers and from their own self-assessments.</a:t>
            </a:r>
          </a:p>
          <a:p>
            <a:pPr>
              <a:lnSpc>
                <a:spcPct val="90000"/>
              </a:lnSpc>
            </a:pPr>
            <a:endParaRPr lang="en-US" sz="2400" dirty="0"/>
          </a:p>
        </p:txBody>
      </p:sp>
    </p:spTree>
    <p:extLst>
      <p:ext uri="{BB962C8B-B14F-4D97-AF65-F5344CB8AC3E}">
        <p14:creationId xmlns:p14="http://schemas.microsoft.com/office/powerpoint/2010/main" val="2795173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TotalTime>
  <Words>610</Words>
  <Application>Microsoft Office PowerPoint</Application>
  <PresentationFormat>Custom</PresentationFormat>
  <Paragraphs>72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Chalkboard 16x9</vt:lpstr>
      <vt:lpstr>Teaching Critical Thinking Through Project Based Learning</vt:lpstr>
      <vt:lpstr>What is Critical Thinking? </vt:lpstr>
      <vt:lpstr>Critical Thinking in Project Based Learning</vt:lpstr>
      <vt:lpstr>Learning In Action </vt:lpstr>
      <vt:lpstr>PBL Projects and Critical Thinking</vt:lpstr>
      <vt:lpstr>Non-Googleable Questions:</vt:lpstr>
      <vt:lpstr>Driving Questions in PBL</vt:lpstr>
      <vt:lpstr>Less Teaching, More Guiding</vt:lpstr>
      <vt:lpstr>Formative Assessment and Feedback</vt:lpstr>
      <vt:lpstr>Does PBL Teach Critical Thinking?</vt:lpstr>
      <vt:lpstr>Any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Cortney Barnes</dc:creator>
  <cp:lastModifiedBy>user</cp:lastModifiedBy>
  <cp:revision>13</cp:revision>
  <dcterms:created xsi:type="dcterms:W3CDTF">2014-04-17T22:18:44Z</dcterms:created>
  <dcterms:modified xsi:type="dcterms:W3CDTF">2014-09-23T17:30:10Z</dcterms:modified>
</cp:coreProperties>
</file>